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57" r:id="rId3"/>
    <p:sldId id="258" r:id="rId4"/>
    <p:sldId id="259" r:id="rId5"/>
    <p:sldId id="262" r:id="rId6"/>
    <p:sldId id="263" r:id="rId7"/>
    <p:sldId id="265" r:id="rId8"/>
    <p:sldId id="266" r:id="rId9"/>
    <p:sldId id="267" r:id="rId10"/>
    <p:sldId id="269" r:id="rId11"/>
    <p:sldId id="270" r:id="rId12"/>
    <p:sldId id="268" r:id="rId13"/>
    <p:sldId id="271" r:id="rId14"/>
    <p:sldId id="272" r:id="rId15"/>
    <p:sldId id="273" r:id="rId16"/>
    <p:sldId id="27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June 15,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191068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June 15,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149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June 15,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99600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June 15,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52005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June 15,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619748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June 15,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2315351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June 15,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0256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June 15,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2981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June 15,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31526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June 15,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75839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June 15,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321031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June 15,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87293605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22" r:id="rId7"/>
    <p:sldLayoutId id="2147483718" r:id="rId8"/>
    <p:sldLayoutId id="2147483719" r:id="rId9"/>
    <p:sldLayoutId id="2147483720" r:id="rId10"/>
    <p:sldLayoutId id="2147483721"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80443-5831-70CF-DAD9-8EDA4CD8F5AE}"/>
              </a:ext>
            </a:extLst>
          </p:cNvPr>
          <p:cNvSpPr>
            <a:spLocks noGrp="1"/>
          </p:cNvSpPr>
          <p:nvPr>
            <p:ph type="ctrTitle"/>
          </p:nvPr>
        </p:nvSpPr>
        <p:spPr>
          <a:xfrm>
            <a:off x="0" y="979714"/>
            <a:ext cx="9201149" cy="2807540"/>
          </a:xfrm>
        </p:spPr>
        <p:txBody>
          <a:bodyPr>
            <a:normAutofit/>
          </a:bodyPr>
          <a:lstStyle/>
          <a:p>
            <a:r>
              <a:rPr lang="en-US" sz="4000" dirty="0"/>
              <a:t>Assignment 3 – Virtual Presentation and Interview</a:t>
            </a:r>
            <a:endParaRPr lang="en-IN" sz="4000" dirty="0"/>
          </a:p>
        </p:txBody>
      </p:sp>
      <p:sp>
        <p:nvSpPr>
          <p:cNvPr id="3" name="Subtitle 2">
            <a:extLst>
              <a:ext uri="{FF2B5EF4-FFF2-40B4-BE49-F238E27FC236}">
                <a16:creationId xmlns:a16="http://schemas.microsoft.com/office/drawing/2014/main" id="{9326FFC2-4A8F-1FCA-126E-92B0C8D0B45B}"/>
              </a:ext>
            </a:extLst>
          </p:cNvPr>
          <p:cNvSpPr>
            <a:spLocks noGrp="1"/>
          </p:cNvSpPr>
          <p:nvPr>
            <p:ph type="subTitle" idx="1"/>
          </p:nvPr>
        </p:nvSpPr>
        <p:spPr>
          <a:xfrm>
            <a:off x="2061076" y="4407899"/>
            <a:ext cx="5078996" cy="430802"/>
          </a:xfrm>
        </p:spPr>
        <p:txBody>
          <a:bodyPr>
            <a:normAutofit/>
          </a:bodyPr>
          <a:lstStyle/>
          <a:p>
            <a:r>
              <a:rPr lang="en-US" dirty="0"/>
              <a:t>Practical Data Science With Python</a:t>
            </a:r>
            <a:endParaRPr lang="en-IN" dirty="0"/>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pic>
        <p:nvPicPr>
          <p:cNvPr id="6" name="Recorded Sound">
            <a:hlinkClick r:id="" action="ppaction://media"/>
            <a:extLst>
              <a:ext uri="{FF2B5EF4-FFF2-40B4-BE49-F238E27FC236}">
                <a16:creationId xmlns:a16="http://schemas.microsoft.com/office/drawing/2014/main" id="{DE002DD7-E9FE-826D-FD17-F5D0C1F669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27405"/>
            <a:ext cx="952309" cy="952309"/>
          </a:xfrm>
          <a:prstGeom prst="rect">
            <a:avLst/>
          </a:prstGeom>
        </p:spPr>
      </p:pic>
    </p:spTree>
    <p:extLst>
      <p:ext uri="{BB962C8B-B14F-4D97-AF65-F5344CB8AC3E}">
        <p14:creationId xmlns:p14="http://schemas.microsoft.com/office/powerpoint/2010/main" val="98782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298857"/>
            <a:ext cx="9108497"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Why the solution in the provided report can improve the performance of the user KNN-based Collaborative Filtering method? </a:t>
            </a: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order to compute similarity, we propose using an item's popularity weight.</a:t>
            </a:r>
          </a:p>
          <a:p>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86EF7B2-E252-03E4-C6E7-DFD505860872}"/>
              </a:ext>
            </a:extLst>
          </p:cNvPr>
          <p:cNvPicPr>
            <a:picLocks noChangeAspect="1"/>
          </p:cNvPicPr>
          <p:nvPr/>
        </p:nvPicPr>
        <p:blipFill>
          <a:blip r:embed="rId5"/>
          <a:stretch>
            <a:fillRect/>
          </a:stretch>
        </p:blipFill>
        <p:spPr>
          <a:xfrm>
            <a:off x="2710403" y="3373532"/>
            <a:ext cx="3385597" cy="862571"/>
          </a:xfrm>
          <a:prstGeom prst="rect">
            <a:avLst/>
          </a:prstGeom>
        </p:spPr>
      </p:pic>
      <p:pic>
        <p:nvPicPr>
          <p:cNvPr id="2" name="Recorded Sound">
            <a:hlinkClick r:id="" action="ppaction://media"/>
            <a:extLst>
              <a:ext uri="{FF2B5EF4-FFF2-40B4-BE49-F238E27FC236}">
                <a16:creationId xmlns:a16="http://schemas.microsoft.com/office/drawing/2014/main" id="{64A18CD4-B475-BB38-5BCF-A4E00DD4C5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23854"/>
            <a:ext cx="1203158" cy="1203158"/>
          </a:xfrm>
          <a:prstGeom prst="rect">
            <a:avLst/>
          </a:prstGeom>
        </p:spPr>
      </p:pic>
      <p:pic>
        <p:nvPicPr>
          <p:cNvPr id="10" name="Picture 9">
            <a:extLst>
              <a:ext uri="{FF2B5EF4-FFF2-40B4-BE49-F238E27FC236}">
                <a16:creationId xmlns:a16="http://schemas.microsoft.com/office/drawing/2014/main" id="{36271DAA-C498-98F8-315F-EBC7E24E74AE}"/>
              </a:ext>
            </a:extLst>
          </p:cNvPr>
          <p:cNvPicPr>
            <a:picLocks noChangeAspect="1"/>
          </p:cNvPicPr>
          <p:nvPr/>
        </p:nvPicPr>
        <p:blipFill>
          <a:blip r:embed="rId7"/>
          <a:stretch>
            <a:fillRect/>
          </a:stretch>
        </p:blipFill>
        <p:spPr>
          <a:xfrm>
            <a:off x="1583456" y="4724357"/>
            <a:ext cx="5858715" cy="1457392"/>
          </a:xfrm>
          <a:prstGeom prst="rect">
            <a:avLst/>
          </a:prstGeom>
        </p:spPr>
      </p:pic>
    </p:spTree>
    <p:extLst>
      <p:ext uri="{BB962C8B-B14F-4D97-AF65-F5344CB8AC3E}">
        <p14:creationId xmlns:p14="http://schemas.microsoft.com/office/powerpoint/2010/main" val="41334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298857"/>
            <a:ext cx="9108497" cy="535531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Why the solution in the provided report can improve the performance of the user KNN-based Collaborative Filtering method? </a:t>
            </a: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New User problem: When a new user is in the system.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algn="ctr"/>
            <a:r>
              <a:rPr lang="fr-FR" sz="2800" b="1" dirty="0" err="1"/>
              <a:t>ComRV</a:t>
            </a:r>
            <a:r>
              <a:rPr lang="fr-FR" sz="2800" b="1" dirty="0"/>
              <a:t>(t) = Pt. </a:t>
            </a:r>
            <a:r>
              <a:rPr lang="fr-FR" sz="2800" b="1" dirty="0" err="1"/>
              <a:t>Rt</a:t>
            </a:r>
            <a:r>
              <a:rPr lang="fr-FR" sz="2800" b="1" dirty="0"/>
              <a:t>^</a:t>
            </a:r>
          </a:p>
          <a:p>
            <a:pPr algn="ctr"/>
            <a:endParaRPr lang="fr-FR" sz="2800" b="1" dirty="0"/>
          </a:p>
          <a:p>
            <a:pPr algn="ctr"/>
            <a:endParaRPr lang="fr-FR" sz="2800" b="1" dirty="0"/>
          </a:p>
          <a:p>
            <a:pPr algn="ctr"/>
            <a:r>
              <a:rPr lang="en-US" sz="2400" b="1" dirty="0"/>
              <a:t>When dealing with new users in the recommendation step, we assign a composite recommendation value that includes the item's popularity and mean rating value. New users will be suggested and satisfied with things that have the greatest Top-N </a:t>
            </a:r>
            <a:r>
              <a:rPr lang="en-US" sz="2400" b="1" dirty="0" err="1"/>
              <a:t>ComRV</a:t>
            </a:r>
            <a:r>
              <a:rPr lang="en-US" sz="2400" b="1" dirty="0"/>
              <a:t>.</a:t>
            </a:r>
          </a:p>
          <a:p>
            <a:endParaRPr lang="en-US" dirty="0">
              <a:latin typeface="Arial" panose="020B0604020202020204" pitchFamily="34" charset="0"/>
              <a:cs typeface="Arial" panose="020B0604020202020204" pitchFamily="34" charset="0"/>
            </a:endParaRPr>
          </a:p>
        </p:txBody>
      </p:sp>
      <p:pic>
        <p:nvPicPr>
          <p:cNvPr id="3" name="Recorded Sound">
            <a:hlinkClick r:id="" action="ppaction://media"/>
            <a:extLst>
              <a:ext uri="{FF2B5EF4-FFF2-40B4-BE49-F238E27FC236}">
                <a16:creationId xmlns:a16="http://schemas.microsoft.com/office/drawing/2014/main" id="{FEB6A461-11EB-D8BD-7CAF-FCDF204E4F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10886"/>
            <a:ext cx="1122947" cy="1122947"/>
          </a:xfrm>
          <a:prstGeom prst="rect">
            <a:avLst/>
          </a:prstGeom>
        </p:spPr>
      </p:pic>
    </p:spTree>
    <p:extLst>
      <p:ext uri="{BB962C8B-B14F-4D97-AF65-F5344CB8AC3E}">
        <p14:creationId xmlns:p14="http://schemas.microsoft.com/office/powerpoint/2010/main" val="263623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298857"/>
            <a:ext cx="9108497" cy="397031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Why the solution in the provided report can improve the performance of the user KNN-based Collaborative Filtering method? </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Evaluation Metrics: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compare the prediction quality of our proposed methodology with various collaborative filtering approaches using the Mean Absolute Error (MAE) metrics.</a:t>
            </a:r>
          </a:p>
          <a:p>
            <a:endParaRPr lang="en-US" dirty="0">
              <a:latin typeface="Arial" panose="020B0604020202020204" pitchFamily="34" charset="0"/>
              <a:cs typeface="Arial" panose="020B0604020202020204" pitchFamily="34" charset="0"/>
            </a:endParaRPr>
          </a:p>
          <a:p>
            <a:r>
              <a:rPr lang="en-US" dirty="0"/>
              <a:t>If the prediction ratings set of N users is {m1, m2, m3…</a:t>
            </a:r>
            <a:r>
              <a:rPr lang="en-US" dirty="0" err="1"/>
              <a:t>mN</a:t>
            </a:r>
            <a:r>
              <a:rPr lang="en-US" dirty="0"/>
              <a:t>} , and corresponding true ratings set is {n1, n2, n3…</a:t>
            </a:r>
            <a:r>
              <a:rPr lang="en-US" dirty="0" err="1"/>
              <a:t>nN</a:t>
            </a:r>
            <a:r>
              <a:rPr lang="en-US" dirty="0"/>
              <a:t>}, MAE is defined by the above equation. </a:t>
            </a:r>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A65B91E-48AE-4444-82E7-4128DBA9C713}"/>
              </a:ext>
            </a:extLst>
          </p:cNvPr>
          <p:cNvPicPr>
            <a:picLocks noChangeAspect="1"/>
          </p:cNvPicPr>
          <p:nvPr/>
        </p:nvPicPr>
        <p:blipFill>
          <a:blip r:embed="rId5"/>
          <a:stretch>
            <a:fillRect/>
          </a:stretch>
        </p:blipFill>
        <p:spPr>
          <a:xfrm>
            <a:off x="3301775" y="2618129"/>
            <a:ext cx="2794225" cy="1012906"/>
          </a:xfrm>
          <a:prstGeom prst="rect">
            <a:avLst/>
          </a:prstGeom>
        </p:spPr>
      </p:pic>
      <p:pic>
        <p:nvPicPr>
          <p:cNvPr id="4" name="Recorded Sound">
            <a:hlinkClick r:id="" action="ppaction://media"/>
            <a:extLst>
              <a:ext uri="{FF2B5EF4-FFF2-40B4-BE49-F238E27FC236}">
                <a16:creationId xmlns:a16="http://schemas.microsoft.com/office/drawing/2014/main" id="{BDE796FE-BFE3-E292-93AA-23AAC3A5B4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984281" cy="984281"/>
          </a:xfrm>
          <a:prstGeom prst="rect">
            <a:avLst/>
          </a:prstGeom>
        </p:spPr>
      </p:pic>
    </p:spTree>
    <p:extLst>
      <p:ext uri="{BB962C8B-B14F-4D97-AF65-F5344CB8AC3E}">
        <p14:creationId xmlns:p14="http://schemas.microsoft.com/office/powerpoint/2010/main" val="295838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298857"/>
            <a:ext cx="9108497" cy="1754326"/>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Implementation of the solution:</a:t>
            </a:r>
          </a:p>
          <a:p>
            <a:endParaRPr lang="en-US" dirty="0">
              <a:latin typeface="Arial" panose="020B0604020202020204" pitchFamily="34" charset="0"/>
              <a:cs typeface="Arial" panose="020B0604020202020204" pitchFamily="34" charset="0"/>
            </a:endParaRPr>
          </a:p>
          <a:p>
            <a:r>
              <a:rPr lang="en-US" dirty="0"/>
              <a:t>New missing data making up strategy before computing user’s similarity. This method can smooth the sparsity problem to a certain extent.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513816E-5D2A-9FC4-2ECF-A2DE6E3089B3}"/>
              </a:ext>
            </a:extLst>
          </p:cNvPr>
          <p:cNvPicPr>
            <a:picLocks noChangeAspect="1"/>
          </p:cNvPicPr>
          <p:nvPr/>
        </p:nvPicPr>
        <p:blipFill>
          <a:blip r:embed="rId5"/>
          <a:stretch>
            <a:fillRect/>
          </a:stretch>
        </p:blipFill>
        <p:spPr>
          <a:xfrm>
            <a:off x="248278" y="3068192"/>
            <a:ext cx="8704595" cy="2567695"/>
          </a:xfrm>
          <a:prstGeom prst="rect">
            <a:avLst/>
          </a:prstGeom>
        </p:spPr>
      </p:pic>
      <p:pic>
        <p:nvPicPr>
          <p:cNvPr id="8" name="Recorded Sound">
            <a:hlinkClick r:id="" action="ppaction://media"/>
            <a:extLst>
              <a:ext uri="{FF2B5EF4-FFF2-40B4-BE49-F238E27FC236}">
                <a16:creationId xmlns:a16="http://schemas.microsoft.com/office/drawing/2014/main" id="{F3D7771E-9A89-4556-F914-13AE178D0C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23854"/>
            <a:ext cx="1190959" cy="1190959"/>
          </a:xfrm>
          <a:prstGeom prst="rect">
            <a:avLst/>
          </a:prstGeom>
        </p:spPr>
      </p:pic>
    </p:spTree>
    <p:extLst>
      <p:ext uri="{BB962C8B-B14F-4D97-AF65-F5344CB8AC3E}">
        <p14:creationId xmlns:p14="http://schemas.microsoft.com/office/powerpoint/2010/main" val="105801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35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298857"/>
            <a:ext cx="9108497" cy="147732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Implementation of the solution:</a:t>
            </a:r>
          </a:p>
          <a:p>
            <a:endParaRPr lang="en-US" dirty="0">
              <a:latin typeface="Arial" panose="020B0604020202020204" pitchFamily="34" charset="0"/>
              <a:cs typeface="Arial" panose="020B0604020202020204" pitchFamily="34" charset="0"/>
            </a:endParaRPr>
          </a:p>
          <a:p>
            <a:r>
              <a:rPr lang="en-US" dirty="0"/>
              <a:t>define item’s popularity weight and introduce it into the computation of similarity. The result will be accurate to generate user’s true neighbors.</a:t>
            </a:r>
          </a:p>
          <a:p>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D2FCB5D-CA06-FE8F-26BF-13F6A4A813DE}"/>
              </a:ext>
            </a:extLst>
          </p:cNvPr>
          <p:cNvPicPr>
            <a:picLocks noChangeAspect="1"/>
          </p:cNvPicPr>
          <p:nvPr/>
        </p:nvPicPr>
        <p:blipFill>
          <a:blip r:embed="rId5"/>
          <a:stretch>
            <a:fillRect/>
          </a:stretch>
        </p:blipFill>
        <p:spPr>
          <a:xfrm>
            <a:off x="304288" y="2919552"/>
            <a:ext cx="8478094" cy="722006"/>
          </a:xfrm>
          <a:prstGeom prst="rect">
            <a:avLst/>
          </a:prstGeom>
        </p:spPr>
      </p:pic>
      <p:pic>
        <p:nvPicPr>
          <p:cNvPr id="5" name="Picture 4">
            <a:extLst>
              <a:ext uri="{FF2B5EF4-FFF2-40B4-BE49-F238E27FC236}">
                <a16:creationId xmlns:a16="http://schemas.microsoft.com/office/drawing/2014/main" id="{70834A3E-7320-7BAC-4667-4CE635D7BCE2}"/>
              </a:ext>
            </a:extLst>
          </p:cNvPr>
          <p:cNvPicPr>
            <a:picLocks noChangeAspect="1"/>
          </p:cNvPicPr>
          <p:nvPr/>
        </p:nvPicPr>
        <p:blipFill>
          <a:blip r:embed="rId6"/>
          <a:stretch>
            <a:fillRect/>
          </a:stretch>
        </p:blipFill>
        <p:spPr>
          <a:xfrm>
            <a:off x="255711" y="3804818"/>
            <a:ext cx="8689729" cy="2568163"/>
          </a:xfrm>
          <a:prstGeom prst="rect">
            <a:avLst/>
          </a:prstGeom>
        </p:spPr>
      </p:pic>
      <p:pic>
        <p:nvPicPr>
          <p:cNvPr id="6" name="Recorded Sound">
            <a:hlinkClick r:id="" action="ppaction://media"/>
            <a:extLst>
              <a:ext uri="{FF2B5EF4-FFF2-40B4-BE49-F238E27FC236}">
                <a16:creationId xmlns:a16="http://schemas.microsoft.com/office/drawing/2014/main" id="{3ADF6CC1-9B39-D862-75EC-064A289A75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10886"/>
            <a:ext cx="1219200" cy="1219200"/>
          </a:xfrm>
          <a:prstGeom prst="rect">
            <a:avLst/>
          </a:prstGeom>
        </p:spPr>
      </p:pic>
    </p:spTree>
    <p:extLst>
      <p:ext uri="{BB962C8B-B14F-4D97-AF65-F5344CB8AC3E}">
        <p14:creationId xmlns:p14="http://schemas.microsoft.com/office/powerpoint/2010/main" val="131558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298857"/>
            <a:ext cx="9108497" cy="1477328"/>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Implementation of the solution:</a:t>
            </a:r>
          </a:p>
          <a:p>
            <a:endParaRPr lang="en-US" dirty="0">
              <a:latin typeface="Arial" panose="020B0604020202020204" pitchFamily="34" charset="0"/>
              <a:cs typeface="Arial" panose="020B0604020202020204" pitchFamily="34" charset="0"/>
            </a:endParaRPr>
          </a:p>
          <a:p>
            <a:r>
              <a:rPr lang="en-US" dirty="0"/>
              <a:t>define item’s popularity weight and introduce it into the computation of similarity. The result will be accurate to generate user’s true neighbors.</a:t>
            </a:r>
          </a:p>
          <a:p>
            <a:endParaRPr lang="en-US"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0D2FCB5D-CA06-FE8F-26BF-13F6A4A813DE}"/>
              </a:ext>
            </a:extLst>
          </p:cNvPr>
          <p:cNvPicPr>
            <a:picLocks noChangeAspect="1"/>
          </p:cNvPicPr>
          <p:nvPr/>
        </p:nvPicPr>
        <p:blipFill>
          <a:blip r:embed="rId5"/>
          <a:stretch>
            <a:fillRect/>
          </a:stretch>
        </p:blipFill>
        <p:spPr>
          <a:xfrm>
            <a:off x="304288" y="2919552"/>
            <a:ext cx="8478094" cy="722006"/>
          </a:xfrm>
          <a:prstGeom prst="rect">
            <a:avLst/>
          </a:prstGeom>
        </p:spPr>
      </p:pic>
      <p:pic>
        <p:nvPicPr>
          <p:cNvPr id="5" name="Picture 4">
            <a:extLst>
              <a:ext uri="{FF2B5EF4-FFF2-40B4-BE49-F238E27FC236}">
                <a16:creationId xmlns:a16="http://schemas.microsoft.com/office/drawing/2014/main" id="{70834A3E-7320-7BAC-4667-4CE635D7BCE2}"/>
              </a:ext>
            </a:extLst>
          </p:cNvPr>
          <p:cNvPicPr>
            <a:picLocks noChangeAspect="1"/>
          </p:cNvPicPr>
          <p:nvPr/>
        </p:nvPicPr>
        <p:blipFill>
          <a:blip r:embed="rId6"/>
          <a:stretch>
            <a:fillRect/>
          </a:stretch>
        </p:blipFill>
        <p:spPr>
          <a:xfrm>
            <a:off x="255711" y="3804818"/>
            <a:ext cx="8689729" cy="2568163"/>
          </a:xfrm>
          <a:prstGeom prst="rect">
            <a:avLst/>
          </a:prstGeom>
        </p:spPr>
      </p:pic>
      <p:pic>
        <p:nvPicPr>
          <p:cNvPr id="6" name="Recorded Sound">
            <a:hlinkClick r:id="" action="ppaction://media"/>
            <a:extLst>
              <a:ext uri="{FF2B5EF4-FFF2-40B4-BE49-F238E27FC236}">
                <a16:creationId xmlns:a16="http://schemas.microsoft.com/office/drawing/2014/main" id="{3ADF6CC1-9B39-D862-75EC-064A289A75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10886"/>
            <a:ext cx="1219200" cy="1219200"/>
          </a:xfrm>
          <a:prstGeom prst="rect">
            <a:avLst/>
          </a:prstGeom>
        </p:spPr>
      </p:pic>
    </p:spTree>
    <p:extLst>
      <p:ext uri="{BB962C8B-B14F-4D97-AF65-F5344CB8AC3E}">
        <p14:creationId xmlns:p14="http://schemas.microsoft.com/office/powerpoint/2010/main" val="223416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5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298857"/>
            <a:ext cx="9108497" cy="2031325"/>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Implementation of the solution: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Computing the metrics: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Before: MAE: 0.8471711011333851, RMSE: 1.092846045041526</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After: MAE: 0.7822435788080622, RMSE: 1.002498090002132</a:t>
            </a:r>
          </a:p>
        </p:txBody>
      </p:sp>
      <p:pic>
        <p:nvPicPr>
          <p:cNvPr id="4" name="Picture 3">
            <a:extLst>
              <a:ext uri="{FF2B5EF4-FFF2-40B4-BE49-F238E27FC236}">
                <a16:creationId xmlns:a16="http://schemas.microsoft.com/office/drawing/2014/main" id="{B25457A0-404F-D8D2-31D3-C25848249B99}"/>
              </a:ext>
            </a:extLst>
          </p:cNvPr>
          <p:cNvPicPr>
            <a:picLocks noChangeAspect="1"/>
          </p:cNvPicPr>
          <p:nvPr/>
        </p:nvPicPr>
        <p:blipFill>
          <a:blip r:embed="rId5"/>
          <a:stretch>
            <a:fillRect/>
          </a:stretch>
        </p:blipFill>
        <p:spPr>
          <a:xfrm>
            <a:off x="2129465" y="3890374"/>
            <a:ext cx="5687704" cy="2031324"/>
          </a:xfrm>
          <a:prstGeom prst="rect">
            <a:avLst/>
          </a:prstGeom>
        </p:spPr>
      </p:pic>
      <p:pic>
        <p:nvPicPr>
          <p:cNvPr id="10" name="Recorded Sound">
            <a:hlinkClick r:id="" action="ppaction://media"/>
            <a:extLst>
              <a:ext uri="{FF2B5EF4-FFF2-40B4-BE49-F238E27FC236}">
                <a16:creationId xmlns:a16="http://schemas.microsoft.com/office/drawing/2014/main" id="{D5EAEAC8-75AE-8C94-3D8D-0EEEC9B500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1214693" cy="1214693"/>
          </a:xfrm>
          <a:prstGeom prst="rect">
            <a:avLst/>
          </a:prstGeom>
        </p:spPr>
      </p:pic>
    </p:spTree>
    <p:extLst>
      <p:ext uri="{BB962C8B-B14F-4D97-AF65-F5344CB8AC3E}">
        <p14:creationId xmlns:p14="http://schemas.microsoft.com/office/powerpoint/2010/main" val="49992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9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2" name="Rectangle 1">
            <a:extLst>
              <a:ext uri="{FF2B5EF4-FFF2-40B4-BE49-F238E27FC236}">
                <a16:creationId xmlns:a16="http://schemas.microsoft.com/office/drawing/2014/main" id="{8FF17516-466B-0219-31FF-83BE32B98DE1}"/>
              </a:ext>
            </a:extLst>
          </p:cNvPr>
          <p:cNvSpPr/>
          <p:nvPr/>
        </p:nvSpPr>
        <p:spPr>
          <a:xfrm>
            <a:off x="1358284" y="2787588"/>
            <a:ext cx="6533084" cy="1569660"/>
          </a:xfrm>
          <a:prstGeom prst="rect">
            <a:avLst/>
          </a:prstGeom>
          <a:noFill/>
        </p:spPr>
        <p:txBody>
          <a:bodyPr wrap="square" lIns="91440" tIns="45720" rIns="91440" bIns="45720">
            <a:spAutoFit/>
          </a:bodyPr>
          <a:lstStyle/>
          <a:p>
            <a:pPr algn="ctr"/>
            <a:r>
              <a:rPr lang="en-US" sz="96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pic>
        <p:nvPicPr>
          <p:cNvPr id="3" name="Recorded Sound">
            <a:hlinkClick r:id="" action="ppaction://media"/>
            <a:extLst>
              <a:ext uri="{FF2B5EF4-FFF2-40B4-BE49-F238E27FC236}">
                <a16:creationId xmlns:a16="http://schemas.microsoft.com/office/drawing/2014/main" id="{B4702B33-2759-1F73-130D-C6A4527138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23854"/>
            <a:ext cx="1218799" cy="1218799"/>
          </a:xfrm>
          <a:prstGeom prst="rect">
            <a:avLst/>
          </a:prstGeom>
        </p:spPr>
      </p:pic>
    </p:spTree>
    <p:extLst>
      <p:ext uri="{BB962C8B-B14F-4D97-AF65-F5344CB8AC3E}">
        <p14:creationId xmlns:p14="http://schemas.microsoft.com/office/powerpoint/2010/main" val="195450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326FFC2-4A8F-1FCA-126E-92B0C8D0B45B}"/>
              </a:ext>
            </a:extLst>
          </p:cNvPr>
          <p:cNvSpPr>
            <a:spLocks noGrp="1"/>
          </p:cNvSpPr>
          <p:nvPr>
            <p:ph type="subTitle" idx="1"/>
          </p:nvPr>
        </p:nvSpPr>
        <p:spPr>
          <a:xfrm>
            <a:off x="1732603" y="4594330"/>
            <a:ext cx="5078996" cy="1149522"/>
          </a:xfrm>
        </p:spPr>
        <p:txBody>
          <a:bodyPr>
            <a:noAutofit/>
          </a:bodyPr>
          <a:lstStyle/>
          <a:p>
            <a:r>
              <a:rPr lang="en-US" sz="2800" dirty="0"/>
              <a:t>Pranav Karnth Mannur</a:t>
            </a:r>
          </a:p>
          <a:p>
            <a:r>
              <a:rPr lang="en-US" sz="2800" dirty="0"/>
              <a:t>s3828461</a:t>
            </a:r>
            <a:endParaRPr lang="en-IN" sz="2800" dirty="0"/>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2"/>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5" name="Title 4">
            <a:extLst>
              <a:ext uri="{FF2B5EF4-FFF2-40B4-BE49-F238E27FC236}">
                <a16:creationId xmlns:a16="http://schemas.microsoft.com/office/drawing/2014/main" id="{7BB04BDA-D848-31BC-6BA9-9281D32ED7CD}"/>
              </a:ext>
            </a:extLst>
          </p:cNvPr>
          <p:cNvSpPr>
            <a:spLocks noGrp="1"/>
          </p:cNvSpPr>
          <p:nvPr>
            <p:ph type="ctrTitle"/>
          </p:nvPr>
        </p:nvSpPr>
        <p:spPr>
          <a:xfrm>
            <a:off x="238865" y="1704513"/>
            <a:ext cx="8887380" cy="2414359"/>
          </a:xfrm>
        </p:spPr>
        <p:txBody>
          <a:bodyPr>
            <a:normAutofit fontScale="90000"/>
          </a:bodyPr>
          <a:lstStyle/>
          <a:p>
            <a:r>
              <a:rPr lang="en-US" sz="2000" dirty="0"/>
              <a:t>I certify that this is all my own original work. If I took any parts from elsewhere, then they were non-essential parts of the assignment, and they are clearly attributed in our submission. I will show I agree to this honor code by typing </a:t>
            </a:r>
            <a:r>
              <a:rPr lang="en-US" sz="2000" b="1" dirty="0"/>
              <a:t>“Yes”:</a:t>
            </a:r>
            <a:endParaRPr lang="en-IN" sz="2000" b="1" dirty="0"/>
          </a:p>
        </p:txBody>
      </p:sp>
    </p:spTree>
    <p:extLst>
      <p:ext uri="{BB962C8B-B14F-4D97-AF65-F5344CB8AC3E}">
        <p14:creationId xmlns:p14="http://schemas.microsoft.com/office/powerpoint/2010/main" val="281992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2"/>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367161"/>
            <a:ext cx="9015844" cy="4924425"/>
          </a:xfrm>
          <a:prstGeom prst="rect">
            <a:avLst/>
          </a:prstGeom>
          <a:noFill/>
        </p:spPr>
        <p:txBody>
          <a:bodyPr wrap="square" rtlCol="0">
            <a:spAutoFit/>
          </a:bodyPr>
          <a:lstStyle/>
          <a:p>
            <a:r>
              <a:rPr lang="en-US" b="1" dirty="0"/>
              <a:t>ABSTRACT:</a:t>
            </a:r>
          </a:p>
          <a:p>
            <a:endParaRPr lang="en-US" dirty="0"/>
          </a:p>
          <a:p>
            <a:endParaRPr lang="en-US" dirty="0"/>
          </a:p>
          <a:p>
            <a:r>
              <a:rPr lang="en-US" sz="2000" dirty="0"/>
              <a:t>Collaborative filtering (CF) is one of the most successful technologies in recommender systems, and widely used in many personalized recommender areas, such as ecommerce, digital library and so on. However, most collaborative filtering algorithms suffer from data sparsity which leads to inaccuracy of recommendation. In this paper, we focus on nearest-neighbor CF algorithms and propose a new collaborative filtering approach. First, we suggest a new missing data making up strategy before user’s similarity computation, which </a:t>
            </a:r>
            <a:r>
              <a:rPr lang="en-US" sz="2000" dirty="0" err="1"/>
              <a:t>smoothes</a:t>
            </a:r>
            <a:r>
              <a:rPr lang="en-US" sz="2000" dirty="0"/>
              <a:t> the sparsity problem. Meanwhile, the notion of item’s popularity weight is defined and introduced into the computation. After then, when facing with new users, we also find a kind way to alleviate the difficulty in recommendation. The experimental results show our proposed approach outperforms the other existing collaborative filtering algorithms. It can efficiently smooth the inaccuracy caused by ratings sparsity, and can work well in generating recommendation for new users. </a:t>
            </a:r>
            <a:endParaRPr lang="en-IN" sz="2000" dirty="0"/>
          </a:p>
        </p:txBody>
      </p:sp>
    </p:spTree>
    <p:extLst>
      <p:ext uri="{BB962C8B-B14F-4D97-AF65-F5344CB8AC3E}">
        <p14:creationId xmlns:p14="http://schemas.microsoft.com/office/powerpoint/2010/main" val="1968495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896645"/>
            <a:ext cx="9015844" cy="369331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How the solution in the provided report can improve the performance of the user KNN-based Collaborative Filtering method?</a:t>
            </a:r>
          </a:p>
          <a:p>
            <a:endParaRPr lang="en-US" dirty="0"/>
          </a:p>
          <a:p>
            <a:r>
              <a:rPr lang="en-US" dirty="0"/>
              <a:t>Weaknesses in the current CF process:</a:t>
            </a:r>
          </a:p>
          <a:p>
            <a:endParaRPr lang="en-US" dirty="0"/>
          </a:p>
          <a:p>
            <a:pPr marL="285750" indent="-285750">
              <a:buFont typeface="Wingdings" panose="05000000000000000000" pitchFamily="2" charset="2"/>
              <a:buChar char="q"/>
            </a:pPr>
            <a:r>
              <a:rPr lang="en-US" dirty="0"/>
              <a:t>Existing methods seldom think about the items with different popularity may reflect different importance in computation</a:t>
            </a:r>
          </a:p>
          <a:p>
            <a:pPr marL="285750" indent="-285750">
              <a:buFont typeface="Wingdings" panose="05000000000000000000" pitchFamily="2" charset="2"/>
              <a:buChar char="q"/>
            </a:pPr>
            <a:endParaRPr lang="en-US" dirty="0"/>
          </a:p>
          <a:p>
            <a:endParaRPr lang="en-US" dirty="0"/>
          </a:p>
          <a:p>
            <a:pPr marL="285750" indent="-285750">
              <a:buFont typeface="Wingdings" panose="05000000000000000000" pitchFamily="2" charset="2"/>
              <a:buChar char="q"/>
            </a:pPr>
            <a:r>
              <a:rPr lang="en-US" dirty="0"/>
              <a:t>Sparsity Problem – missing data</a:t>
            </a:r>
          </a:p>
          <a:p>
            <a:pPr marL="285750" indent="-285750">
              <a:buFont typeface="Wingdings" panose="05000000000000000000" pitchFamily="2" charset="2"/>
              <a:buChar char="q"/>
            </a:pPr>
            <a:endParaRPr lang="en-US" dirty="0"/>
          </a:p>
          <a:p>
            <a:endParaRPr lang="en-US" dirty="0"/>
          </a:p>
          <a:p>
            <a:pPr marL="285750" indent="-285750">
              <a:buFont typeface="Wingdings" panose="05000000000000000000" pitchFamily="2" charset="2"/>
              <a:buChar char="q"/>
            </a:pPr>
            <a:r>
              <a:rPr lang="en-US" dirty="0"/>
              <a:t>New User problem – new user in the system</a:t>
            </a:r>
          </a:p>
        </p:txBody>
      </p:sp>
      <p:sp>
        <p:nvSpPr>
          <p:cNvPr id="8" name="TextBox 7">
            <a:extLst>
              <a:ext uri="{FF2B5EF4-FFF2-40B4-BE49-F238E27FC236}">
                <a16:creationId xmlns:a16="http://schemas.microsoft.com/office/drawing/2014/main" id="{891C8C7F-81EA-E2ED-1915-8E2746D8BBE6}"/>
              </a:ext>
            </a:extLst>
          </p:cNvPr>
          <p:cNvSpPr txBox="1"/>
          <p:nvPr/>
        </p:nvSpPr>
        <p:spPr>
          <a:xfrm>
            <a:off x="386810" y="5279722"/>
            <a:ext cx="9015844" cy="646331"/>
          </a:xfrm>
          <a:prstGeom prst="rect">
            <a:avLst/>
          </a:prstGeom>
          <a:noFill/>
        </p:spPr>
        <p:txBody>
          <a:bodyPr wrap="square" rtlCol="0">
            <a:spAutoFit/>
          </a:bodyPr>
          <a:lstStyle/>
          <a:p>
            <a:r>
              <a:rPr lang="en-US" dirty="0"/>
              <a:t>For example, in an e-commerce website, a popular item  “Laptop” and an unpopular item “Mouse” indicate different weight in evaluating user’s similarity. </a:t>
            </a:r>
          </a:p>
        </p:txBody>
      </p:sp>
      <p:pic>
        <p:nvPicPr>
          <p:cNvPr id="3" name="Recorded Sound">
            <a:hlinkClick r:id="" action="ppaction://media"/>
            <a:extLst>
              <a:ext uri="{FF2B5EF4-FFF2-40B4-BE49-F238E27FC236}">
                <a16:creationId xmlns:a16="http://schemas.microsoft.com/office/drawing/2014/main" id="{2DC4F0E1-8C9C-99DC-F48F-8C08C95FB5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05" y="0"/>
            <a:ext cx="889040" cy="889040"/>
          </a:xfrm>
          <a:prstGeom prst="rect">
            <a:avLst/>
          </a:prstGeom>
        </p:spPr>
      </p:pic>
    </p:spTree>
    <p:extLst>
      <p:ext uri="{BB962C8B-B14F-4D97-AF65-F5344CB8AC3E}">
        <p14:creationId xmlns:p14="http://schemas.microsoft.com/office/powerpoint/2010/main" val="133468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9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323465"/>
            <a:ext cx="9015844" cy="3693319"/>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How the solution in the provided report can improve the performance of the user KNN-based Collaborative Filtering method?</a:t>
            </a:r>
          </a:p>
          <a:p>
            <a:endParaRPr lang="en-US" dirty="0"/>
          </a:p>
          <a:p>
            <a:endParaRPr lang="en-US" dirty="0"/>
          </a:p>
          <a:p>
            <a:pPr marL="285750" indent="-285750">
              <a:buFont typeface="Wingdings" panose="05000000000000000000" pitchFamily="2" charset="2"/>
              <a:buChar char="q"/>
            </a:pPr>
            <a:r>
              <a:rPr lang="en-US" dirty="0"/>
              <a:t>new missing data making up strategy before computing user’s similarity. This method can smooth the sparsity problem to a certain extent.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define item’s popularity weight and introduce it into the computation of similarity. The result will be accurate to generate user’s true neighbors.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prediction and recommendation step, we try a new method for new users by defining item’s composite recommendation value (</a:t>
            </a:r>
            <a:r>
              <a:rPr lang="en-US" dirty="0" err="1"/>
              <a:t>ComRV</a:t>
            </a:r>
            <a:r>
              <a:rPr lang="en-US" dirty="0"/>
              <a:t>), by which whether an item is recommended or not is decided. </a:t>
            </a:r>
          </a:p>
        </p:txBody>
      </p:sp>
      <p:pic>
        <p:nvPicPr>
          <p:cNvPr id="2" name="Recorded Sound">
            <a:hlinkClick r:id="" action="ppaction://media"/>
            <a:extLst>
              <a:ext uri="{FF2B5EF4-FFF2-40B4-BE49-F238E27FC236}">
                <a16:creationId xmlns:a16="http://schemas.microsoft.com/office/drawing/2014/main" id="{ECC66922-F751-E162-FC15-173E9861BE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982168" cy="982168"/>
          </a:xfrm>
          <a:prstGeom prst="rect">
            <a:avLst/>
          </a:prstGeom>
        </p:spPr>
      </p:pic>
    </p:spTree>
    <p:extLst>
      <p:ext uri="{BB962C8B-B14F-4D97-AF65-F5344CB8AC3E}">
        <p14:creationId xmlns:p14="http://schemas.microsoft.com/office/powerpoint/2010/main" val="271624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147001"/>
            <a:ext cx="9015844" cy="4247317"/>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How the solution in the provided report can improve the performance of the user KNN-based Collaborative Filtering method? </a:t>
            </a:r>
          </a:p>
          <a:p>
            <a:r>
              <a:rPr lang="en-US" b="1" dirty="0"/>
              <a:t>User’s Similarity Computation and KNN Selection: Steps:</a:t>
            </a:r>
            <a:endParaRPr lang="en-US" b="1" dirty="0">
              <a:latin typeface="Arial" panose="020B0604020202020204" pitchFamily="34" charset="0"/>
              <a:cs typeface="Arial" panose="020B0604020202020204" pitchFamily="34" charset="0"/>
            </a:endParaRPr>
          </a:p>
          <a:p>
            <a:endParaRPr lang="en-US" dirty="0"/>
          </a:p>
          <a:p>
            <a:endParaRPr lang="en-US" dirty="0"/>
          </a:p>
          <a:p>
            <a:endParaRPr lang="en-US" dirty="0"/>
          </a:p>
          <a:p>
            <a:r>
              <a:rPr lang="en-US" b="1" i="1" dirty="0"/>
              <a:t>A: </a:t>
            </a:r>
            <a:r>
              <a:rPr lang="en-US" dirty="0"/>
              <a:t>Calculate the union set T(</a:t>
            </a:r>
            <a:r>
              <a:rPr lang="en-US" dirty="0" err="1"/>
              <a:t>a,u</a:t>
            </a:r>
            <a:r>
              <a:rPr lang="en-US" dirty="0"/>
              <a:t>) of the items voted by user a or user u , that </a:t>
            </a:r>
            <a:r>
              <a:rPr lang="en-US" dirty="0" err="1"/>
              <a:t>isT</a:t>
            </a:r>
            <a:r>
              <a:rPr lang="en-US" dirty="0"/>
              <a:t>(</a:t>
            </a:r>
            <a:r>
              <a:rPr lang="en-US" dirty="0" err="1"/>
              <a:t>a,u</a:t>
            </a:r>
            <a:r>
              <a:rPr lang="en-US" dirty="0"/>
              <a:t>) = T(a) U  T(u).</a:t>
            </a:r>
          </a:p>
          <a:p>
            <a:endParaRPr lang="en-US" dirty="0"/>
          </a:p>
          <a:p>
            <a:endParaRPr lang="en-US" dirty="0"/>
          </a:p>
          <a:p>
            <a:endParaRPr lang="en-US" dirty="0"/>
          </a:p>
          <a:p>
            <a:r>
              <a:rPr lang="en-US" b="1" i="1" dirty="0"/>
              <a:t>B: </a:t>
            </a:r>
            <a:r>
              <a:rPr lang="en-US" dirty="0"/>
              <a:t>For user a , find the item set he hasn’t rated in T(</a:t>
            </a:r>
            <a:r>
              <a:rPr lang="en-US" dirty="0" err="1"/>
              <a:t>a,u</a:t>
            </a:r>
            <a:r>
              <a:rPr lang="en-US" dirty="0"/>
              <a:t>) , we denote it as N(a ), N(a) = T(</a:t>
            </a:r>
            <a:r>
              <a:rPr lang="en-US" dirty="0" err="1"/>
              <a:t>a,u</a:t>
            </a:r>
            <a:r>
              <a:rPr lang="en-US" dirty="0"/>
              <a:t>) T(a), then make up the missing data on every item j in N(a). Finally, use the result as the making up data. Likewise, for user u, we make up the missing data on every item in N(u) . After this done, the number of common rated items by a and u becomes more.</a:t>
            </a:r>
          </a:p>
        </p:txBody>
      </p:sp>
      <p:pic>
        <p:nvPicPr>
          <p:cNvPr id="4" name="Recorded Sound">
            <a:hlinkClick r:id="" action="ppaction://media"/>
            <a:extLst>
              <a:ext uri="{FF2B5EF4-FFF2-40B4-BE49-F238E27FC236}">
                <a16:creationId xmlns:a16="http://schemas.microsoft.com/office/drawing/2014/main" id="{24B5B5A2-4C25-6BF5-683A-E1CC8D8239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0"/>
            <a:ext cx="881529" cy="881529"/>
          </a:xfrm>
          <a:prstGeom prst="rect">
            <a:avLst/>
          </a:prstGeom>
        </p:spPr>
      </p:pic>
    </p:spTree>
    <p:extLst>
      <p:ext uri="{BB962C8B-B14F-4D97-AF65-F5344CB8AC3E}">
        <p14:creationId xmlns:p14="http://schemas.microsoft.com/office/powerpoint/2010/main" val="15731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147001"/>
            <a:ext cx="9015844" cy="4801314"/>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How the solution in the provided report can improve the performance of the user KNN-based Collaborative Filtering method? </a:t>
            </a:r>
          </a:p>
          <a:p>
            <a:r>
              <a:rPr lang="en-US" b="1" dirty="0"/>
              <a:t>User’s Similarity Computation and KNN Selection: Steps:</a:t>
            </a:r>
            <a:endParaRPr lang="en-US" b="1" dirty="0">
              <a:latin typeface="Arial" panose="020B0604020202020204" pitchFamily="34" charset="0"/>
              <a:cs typeface="Arial" panose="020B0604020202020204" pitchFamily="34" charset="0"/>
            </a:endParaRPr>
          </a:p>
          <a:p>
            <a:endParaRPr lang="en-US" dirty="0"/>
          </a:p>
          <a:p>
            <a:endParaRPr lang="en-US" dirty="0"/>
          </a:p>
          <a:p>
            <a:r>
              <a:rPr lang="en-US" b="1" i="1" dirty="0"/>
              <a:t>C: </a:t>
            </a:r>
            <a:r>
              <a:rPr lang="en-US" i="1" u="sng" dirty="0"/>
              <a:t>Similarity computation utilizing item’s popularity:</a:t>
            </a:r>
            <a:endParaRPr lang="en-US" u="sng" dirty="0"/>
          </a:p>
          <a:p>
            <a:r>
              <a:rPr lang="en-US" dirty="0"/>
              <a:t>we define the popularity significance weight of item t as follows:   log (m/Pt) = </a:t>
            </a:r>
            <a:r>
              <a:rPr lang="en-US" dirty="0" err="1"/>
              <a:t>Wt</a:t>
            </a:r>
            <a:endParaRPr lang="en-US" dirty="0"/>
          </a:p>
          <a:p>
            <a:r>
              <a:rPr lang="en-US" dirty="0"/>
              <a:t>After then, we introduce this weight in PCC measure. The similarity calculation is modified as follows: </a:t>
            </a:r>
          </a:p>
          <a:p>
            <a:endParaRPr lang="en-US" dirty="0"/>
          </a:p>
          <a:p>
            <a:endParaRPr lang="en-US" dirty="0"/>
          </a:p>
          <a:p>
            <a:endParaRPr lang="en-US" dirty="0"/>
          </a:p>
          <a:p>
            <a:endParaRPr lang="en-US" dirty="0"/>
          </a:p>
          <a:p>
            <a:r>
              <a:rPr lang="en-IN" b="1" i="1" dirty="0"/>
              <a:t>D: </a:t>
            </a:r>
            <a:r>
              <a:rPr lang="en-IN" i="1" u="sng" dirty="0"/>
              <a:t>K-nearest </a:t>
            </a:r>
            <a:r>
              <a:rPr lang="en-IN" i="1" u="sng" dirty="0" err="1"/>
              <a:t>neighbors’</a:t>
            </a:r>
            <a:r>
              <a:rPr lang="en-IN" i="1" u="sng" dirty="0"/>
              <a:t> selection:</a:t>
            </a:r>
            <a:endParaRPr lang="en-US" i="1" u="sng" dirty="0"/>
          </a:p>
          <a:p>
            <a:r>
              <a:rPr lang="en-US" dirty="0"/>
              <a:t>After computing all similarity values between the active user a and every other user in the database, we sort the results in descending order, and form a neighbor set KNN(a) = {knn1, knn2,…, </a:t>
            </a:r>
            <a:r>
              <a:rPr lang="en-US" dirty="0" err="1"/>
              <a:t>knnk</a:t>
            </a:r>
            <a:r>
              <a:rPr lang="en-US" dirty="0"/>
              <a:t> }, here sim(</a:t>
            </a:r>
            <a:r>
              <a:rPr lang="en-US" dirty="0" err="1"/>
              <a:t>a,knn</a:t>
            </a:r>
            <a:r>
              <a:rPr lang="en-US" dirty="0"/>
              <a:t>) &gt;= sim(</a:t>
            </a:r>
            <a:r>
              <a:rPr lang="en-US" dirty="0" err="1"/>
              <a:t>a,knn</a:t>
            </a:r>
            <a:r>
              <a:rPr lang="en-US" dirty="0"/>
              <a:t>) &gt;=……&gt;= sim(a, </a:t>
            </a:r>
            <a:r>
              <a:rPr lang="en-US" dirty="0" err="1"/>
              <a:t>knnk</a:t>
            </a:r>
            <a:r>
              <a:rPr lang="en-US" dirty="0"/>
              <a:t>). </a:t>
            </a:r>
          </a:p>
        </p:txBody>
      </p:sp>
      <p:pic>
        <p:nvPicPr>
          <p:cNvPr id="3" name="Picture 2">
            <a:extLst>
              <a:ext uri="{FF2B5EF4-FFF2-40B4-BE49-F238E27FC236}">
                <a16:creationId xmlns:a16="http://schemas.microsoft.com/office/drawing/2014/main" id="{3BC73578-7D48-2AC0-97CA-2FA827435714}"/>
              </a:ext>
            </a:extLst>
          </p:cNvPr>
          <p:cNvPicPr>
            <a:picLocks noChangeAspect="1"/>
          </p:cNvPicPr>
          <p:nvPr/>
        </p:nvPicPr>
        <p:blipFill>
          <a:blip r:embed="rId5"/>
          <a:stretch>
            <a:fillRect/>
          </a:stretch>
        </p:blipFill>
        <p:spPr>
          <a:xfrm>
            <a:off x="4173296" y="3547658"/>
            <a:ext cx="3845407" cy="956569"/>
          </a:xfrm>
          <a:prstGeom prst="rect">
            <a:avLst/>
          </a:prstGeom>
        </p:spPr>
      </p:pic>
      <p:pic>
        <p:nvPicPr>
          <p:cNvPr id="2" name="Recorded Sound">
            <a:hlinkClick r:id="" action="ppaction://media"/>
            <a:extLst>
              <a:ext uri="{FF2B5EF4-FFF2-40B4-BE49-F238E27FC236}">
                <a16:creationId xmlns:a16="http://schemas.microsoft.com/office/drawing/2014/main" id="{37C8C27E-AE6A-85E6-16E8-5E6B46B530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23854"/>
            <a:ext cx="1030538" cy="1030538"/>
          </a:xfrm>
          <a:prstGeom prst="rect">
            <a:avLst/>
          </a:prstGeom>
        </p:spPr>
      </p:pic>
      <p:pic>
        <p:nvPicPr>
          <p:cNvPr id="5" name="Picture 4">
            <a:extLst>
              <a:ext uri="{FF2B5EF4-FFF2-40B4-BE49-F238E27FC236}">
                <a16:creationId xmlns:a16="http://schemas.microsoft.com/office/drawing/2014/main" id="{3CDCF262-A7EA-BA8B-F7BA-DD0060DD3CDE}"/>
              </a:ext>
            </a:extLst>
          </p:cNvPr>
          <p:cNvPicPr>
            <a:picLocks noChangeAspect="1"/>
          </p:cNvPicPr>
          <p:nvPr/>
        </p:nvPicPr>
        <p:blipFill>
          <a:blip r:embed="rId7"/>
          <a:stretch>
            <a:fillRect/>
          </a:stretch>
        </p:blipFill>
        <p:spPr>
          <a:xfrm>
            <a:off x="1030538" y="3710593"/>
            <a:ext cx="2475494" cy="630698"/>
          </a:xfrm>
          <a:prstGeom prst="rect">
            <a:avLst/>
          </a:prstGeom>
        </p:spPr>
      </p:pic>
    </p:spTree>
    <p:extLst>
      <p:ext uri="{BB962C8B-B14F-4D97-AF65-F5344CB8AC3E}">
        <p14:creationId xmlns:p14="http://schemas.microsoft.com/office/powerpoint/2010/main" val="333480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2" y="960570"/>
            <a:ext cx="9108497" cy="5830847"/>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How the solution in the provided report can improve the performance of the user KNN-based Collaborative Filtering method? </a:t>
            </a:r>
          </a:p>
          <a:p>
            <a:r>
              <a:rPr lang="en-US" b="1" i="1" dirty="0"/>
              <a:t>Prediction and Recommendation </a:t>
            </a:r>
            <a:r>
              <a:rPr lang="en-US" b="1" dirty="0"/>
              <a:t>: Steps:</a:t>
            </a:r>
            <a:endParaRPr lang="en-US" b="1" dirty="0">
              <a:latin typeface="Arial" panose="020B0604020202020204" pitchFamily="34" charset="0"/>
              <a:cs typeface="Arial" panose="020B0604020202020204" pitchFamily="34" charset="0"/>
            </a:endParaRPr>
          </a:p>
          <a:p>
            <a:endParaRPr lang="en-US" dirty="0"/>
          </a:p>
          <a:p>
            <a:endParaRPr lang="en-US" dirty="0"/>
          </a:p>
          <a:p>
            <a:r>
              <a:rPr lang="en-US" i="1" u="sng" dirty="0"/>
              <a:t>Prediction and Recommendation for Active Users:</a:t>
            </a:r>
          </a:p>
          <a:p>
            <a:r>
              <a:rPr lang="en-US" dirty="0"/>
              <a:t>The active user's predictions on non-rated goods are based on their </a:t>
            </a:r>
            <a:r>
              <a:rPr lang="en-US" dirty="0" err="1"/>
              <a:t>neighbours'</a:t>
            </a:r>
            <a:r>
              <a:rPr lang="en-US" dirty="0"/>
              <a:t> ratings data on those products. Then, based on the Top-N highest prediction value, construct a list of recommended items for user a.</a:t>
            </a:r>
          </a:p>
          <a:p>
            <a:endParaRPr lang="en-US" dirty="0"/>
          </a:p>
          <a:p>
            <a:endParaRPr lang="en-US" dirty="0"/>
          </a:p>
          <a:p>
            <a:endParaRPr lang="en-US" dirty="0"/>
          </a:p>
          <a:p>
            <a:endParaRPr lang="en-US" dirty="0"/>
          </a:p>
          <a:p>
            <a:r>
              <a:rPr lang="en-US" i="1" u="sng" dirty="0"/>
              <a:t>Prediction and Recommendation for New Users:</a:t>
            </a:r>
          </a:p>
          <a:p>
            <a:r>
              <a:rPr lang="en-US" dirty="0"/>
              <a:t>In this stage, we discover that if a new user is using the system for the first time, it can be difficult to offer the appropriate things for him due to the lack of rating data from him. We compile statistics to determine the Top-N most popular things that are also highly rated. Pt is the popularity, and Rt is the mean rating value of item t.</a:t>
            </a:r>
          </a:p>
          <a:p>
            <a:endParaRPr lang="en-US" dirty="0"/>
          </a:p>
          <a:p>
            <a:pPr algn="ctr"/>
            <a:r>
              <a:rPr lang="fr-FR" dirty="0" err="1"/>
              <a:t>ComRV</a:t>
            </a:r>
            <a:r>
              <a:rPr lang="fr-FR" dirty="0"/>
              <a:t>(t) = Pt. </a:t>
            </a:r>
            <a:r>
              <a:rPr lang="fr-FR" dirty="0" err="1"/>
              <a:t>Rt</a:t>
            </a:r>
            <a:r>
              <a:rPr lang="fr-FR" dirty="0"/>
              <a:t>^</a:t>
            </a:r>
            <a:endParaRPr lang="en-US" dirty="0"/>
          </a:p>
        </p:txBody>
      </p:sp>
      <p:pic>
        <p:nvPicPr>
          <p:cNvPr id="5" name="Picture 4">
            <a:extLst>
              <a:ext uri="{FF2B5EF4-FFF2-40B4-BE49-F238E27FC236}">
                <a16:creationId xmlns:a16="http://schemas.microsoft.com/office/drawing/2014/main" id="{D6CFD96B-1FAC-2F8F-9132-44F9771BABB6}"/>
              </a:ext>
            </a:extLst>
          </p:cNvPr>
          <p:cNvPicPr>
            <a:picLocks noChangeAspect="1"/>
          </p:cNvPicPr>
          <p:nvPr/>
        </p:nvPicPr>
        <p:blipFill>
          <a:blip r:embed="rId5"/>
          <a:stretch>
            <a:fillRect/>
          </a:stretch>
        </p:blipFill>
        <p:spPr>
          <a:xfrm>
            <a:off x="3211344" y="3562165"/>
            <a:ext cx="3544796" cy="964184"/>
          </a:xfrm>
          <a:prstGeom prst="rect">
            <a:avLst/>
          </a:prstGeom>
        </p:spPr>
      </p:pic>
      <p:pic>
        <p:nvPicPr>
          <p:cNvPr id="6" name="Recorded Sound">
            <a:hlinkClick r:id="" action="ppaction://media"/>
            <a:extLst>
              <a:ext uri="{FF2B5EF4-FFF2-40B4-BE49-F238E27FC236}">
                <a16:creationId xmlns:a16="http://schemas.microsoft.com/office/drawing/2014/main" id="{553FC0AF-833F-20F0-1306-5B8A44996A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0"/>
            <a:ext cx="872971" cy="872971"/>
          </a:xfrm>
          <a:prstGeom prst="rect">
            <a:avLst/>
          </a:prstGeom>
        </p:spPr>
      </p:pic>
    </p:spTree>
    <p:extLst>
      <p:ext uri="{BB962C8B-B14F-4D97-AF65-F5344CB8AC3E}">
        <p14:creationId xmlns:p14="http://schemas.microsoft.com/office/powerpoint/2010/main" val="371782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7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3">
            <a:extLst>
              <a:ext uri="{FF2B5EF4-FFF2-40B4-BE49-F238E27FC236}">
                <a16:creationId xmlns:a16="http://schemas.microsoft.com/office/drawing/2014/main" id="{AF507315-F216-D84B-4206-28127DDAACC2}"/>
              </a:ext>
            </a:extLst>
          </p:cNvPr>
          <p:cNvPicPr>
            <a:picLocks noChangeAspect="1"/>
          </p:cNvPicPr>
          <p:nvPr/>
        </p:nvPicPr>
        <p:blipFill rotWithShape="1">
          <a:blip r:embed="rId4"/>
          <a:srcRect l="39748" r="8970" b="2"/>
          <a:stretch/>
        </p:blipFill>
        <p:spPr>
          <a:xfrm>
            <a:off x="9201150" y="-23854"/>
            <a:ext cx="2990850"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
        <p:nvSpPr>
          <p:cNvPr id="9" name="TextBox 8">
            <a:extLst>
              <a:ext uri="{FF2B5EF4-FFF2-40B4-BE49-F238E27FC236}">
                <a16:creationId xmlns:a16="http://schemas.microsoft.com/office/drawing/2014/main" id="{4608C40C-61A0-3A5A-9C41-5C0E60ACB0F8}"/>
              </a:ext>
            </a:extLst>
          </p:cNvPr>
          <p:cNvSpPr txBox="1"/>
          <p:nvPr/>
        </p:nvSpPr>
        <p:spPr>
          <a:xfrm>
            <a:off x="92653" y="1298857"/>
            <a:ext cx="9108497" cy="2585323"/>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Why the solution in the provided report can improve the performance of the user KNN-based Collaborative Filtering method? </a:t>
            </a:r>
          </a:p>
          <a:p>
            <a:endParaRPr lang="en-US"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sparsity problem is alleviated by making every two users have more common rated goods, according to an innovative technique for filling in missing data.</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26" name="Picture 2" descr="What is the sparsity problem in a recommender system? - Quora">
            <a:extLst>
              <a:ext uri="{FF2B5EF4-FFF2-40B4-BE49-F238E27FC236}">
                <a16:creationId xmlns:a16="http://schemas.microsoft.com/office/drawing/2014/main" id="{B2C166E3-4572-3F1B-AAB4-DA2C778D4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3831" y="3422516"/>
            <a:ext cx="3291137" cy="3001386"/>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42FA018A-4C89-1353-04E2-2D9C42CCA0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23854"/>
            <a:ext cx="1203158" cy="1203158"/>
          </a:xfrm>
          <a:prstGeom prst="rect">
            <a:avLst/>
          </a:prstGeom>
        </p:spPr>
      </p:pic>
    </p:spTree>
    <p:extLst>
      <p:ext uri="{BB962C8B-B14F-4D97-AF65-F5344CB8AC3E}">
        <p14:creationId xmlns:p14="http://schemas.microsoft.com/office/powerpoint/2010/main" val="7697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ArchiveVTI">
  <a:themeElements>
    <a:clrScheme name="AnalogousFromDarkSeedLeftStep">
      <a:dk1>
        <a:srgbClr val="000000"/>
      </a:dk1>
      <a:lt1>
        <a:srgbClr val="FFFFFF"/>
      </a:lt1>
      <a:dk2>
        <a:srgbClr val="312A1C"/>
      </a:dk2>
      <a:lt2>
        <a:srgbClr val="F0F2F3"/>
      </a:lt2>
      <a:accent1>
        <a:srgbClr val="C98647"/>
      </a:accent1>
      <a:accent2>
        <a:srgbClr val="B73D35"/>
      </a:accent2>
      <a:accent3>
        <a:srgbClr val="C94774"/>
      </a:accent3>
      <a:accent4>
        <a:srgbClr val="B73599"/>
      </a:accent4>
      <a:accent5>
        <a:srgbClr val="B147C9"/>
      </a:accent5>
      <a:accent6>
        <a:srgbClr val="6D3BBA"/>
      </a:accent6>
      <a:hlink>
        <a:srgbClr val="BD3FBF"/>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846</TotalTime>
  <Words>1269</Words>
  <Application>Microsoft Office PowerPoint</Application>
  <PresentationFormat>Widescreen</PresentationFormat>
  <Paragraphs>114</Paragraphs>
  <Slides>17</Slides>
  <Notes>0</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Bembo</vt:lpstr>
      <vt:lpstr>Wingdings</vt:lpstr>
      <vt:lpstr>ArchiveVTI</vt:lpstr>
      <vt:lpstr>Assignment 3 – Virtual Presentation and Interview</vt:lpstr>
      <vt:lpstr>I certify that this is all my own original work. If I took any parts from elsewhere, then they were non-essential parts of the assignment, and they are clearly attributed in our submission. I will show I agree to this honor code by typing “Yes”: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 – Virtual Presentation and Interview</dc:title>
  <dc:creator>Pranav Karnth</dc:creator>
  <cp:lastModifiedBy>Pranav Karnth</cp:lastModifiedBy>
  <cp:revision>10</cp:revision>
  <dcterms:created xsi:type="dcterms:W3CDTF">2022-06-13T01:57:29Z</dcterms:created>
  <dcterms:modified xsi:type="dcterms:W3CDTF">2022-06-15T13:04:36Z</dcterms:modified>
</cp:coreProperties>
</file>